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9E8AE-64A3-4158-A2C4-9B368DA2F891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D6306-7455-41D1-942D-AA1BC65A00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Autofit/>
          </a:bodyPr>
          <a:lstStyle/>
          <a:p>
            <a:endParaRPr lang="ru-RU" sz="4800" dirty="0"/>
          </a:p>
          <a:p>
            <a:pPr algn="ctr">
              <a:buNone/>
            </a:pPr>
            <a:endParaRPr lang="ru-RU" sz="48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ru-RU" sz="4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Лексичний</a:t>
            </a:r>
            <a:r>
              <a:rPr lang="ru-RU" sz="4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 </a:t>
            </a:r>
            <a:r>
              <a:rPr lang="ru-RU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4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спілкуванні</a:t>
            </a:r>
            <a:endParaRPr lang="ru-RU" sz="48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 descr="C:\Users\Администратор\Desktop\Vyshyvanka-zhinocha-06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56791"/>
          </a:xfrm>
          <a:prstGeom prst="rect">
            <a:avLst/>
          </a:prstGeom>
          <a:noFill/>
        </p:spPr>
      </p:pic>
      <p:pic>
        <p:nvPicPr>
          <p:cNvPr id="13" name="Picture 5" descr="C:\Users\Администратор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077072"/>
            <a:ext cx="1952625" cy="2343150"/>
          </a:xfrm>
          <a:prstGeom prst="rect">
            <a:avLst/>
          </a:prstGeom>
          <a:noFill/>
        </p:spPr>
      </p:pic>
      <p:pic>
        <p:nvPicPr>
          <p:cNvPr id="15" name="Picture 6" descr="C:\Users\Администратор\Desktop\завантаження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07904" y="4293096"/>
            <a:ext cx="2143125" cy="2143125"/>
          </a:xfrm>
          <a:prstGeom prst="rect">
            <a:avLst/>
          </a:prstGeom>
          <a:noFill/>
        </p:spPr>
      </p:pic>
      <p:pic>
        <p:nvPicPr>
          <p:cNvPr id="17" name="Picture 7" descr="C:\Users\Администратор\Desktop\завантаження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3933056"/>
            <a:ext cx="1724025" cy="2657475"/>
          </a:xfrm>
          <a:prstGeom prst="rect">
            <a:avLst/>
          </a:prstGeom>
          <a:noFill/>
        </p:spPr>
      </p:pic>
      <p:pic>
        <p:nvPicPr>
          <p:cNvPr id="18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79912" y="0"/>
            <a:ext cx="1584176" cy="1508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6552728" cy="583264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lvl="2" indent="36195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Варто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розрізняти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іншомовні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інтернаціоналізми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відкриті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проникнення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процесі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контактування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другі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латинізми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грецизми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прижилися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однаковою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мірою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належать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граматика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планета, театр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старогрецької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літера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студент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латинської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живання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іншомовних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повинно 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доцільним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коректним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2" indent="36195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620688"/>
            <a:ext cx="2051719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628800"/>
            <a:ext cx="6552728" cy="504056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lvl="2" indent="361950" algn="just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 характеристики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лексики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зосередити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тих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питаннях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урахування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сприяє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культурі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просторіччя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балакати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діалектизмів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робе, гриб – губа).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2051719" cy="5229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979712" y="188640"/>
            <a:ext cx="64807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361950" algn="ctr">
              <a:buNone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2. Склад лексики </a:t>
            </a:r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активністю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сучасності</a:t>
            </a:r>
            <a:endParaRPr lang="en-US" sz="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628800"/>
            <a:ext cx="6552728" cy="504056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lvl="2" indent="361950" algn="just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первинними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такими,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історично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носіїв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первісні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додаткових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відтінків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переноситься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неприродний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гострий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гостра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суперечка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золотий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золота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/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/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2051719" cy="5229200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57158" y="188640"/>
            <a:ext cx="8229600" cy="1224136"/>
          </a:xfrm>
        </p:spPr>
        <p:txBody>
          <a:bodyPr>
            <a:noAutofit/>
          </a:bodyPr>
          <a:lstStyle/>
          <a:p>
            <a:r>
              <a:rPr lang="ru-RU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Короткі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пряме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переносне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3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слова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88640"/>
            <a:ext cx="6552728" cy="648072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lvl="0" indent="361950" algn="just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Багатозначність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загальною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властивістю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переважної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більшості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вбирати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себе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лексичну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багатозначність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засвідчують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тлумачні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словники).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запам’ятання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диференційних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кожного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лексичного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багатозначності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омонімії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синонімії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доцільно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змістити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площині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площині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узагальнено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8640"/>
            <a:ext cx="2051719" cy="6669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476672"/>
            <a:ext cx="6552728" cy="619268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lvl="2" indent="361950" algn="just">
              <a:buNone/>
            </a:pP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Багатозначність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ряд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розгалужених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утримується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межах одного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земля 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ґрунт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300" b="1" i="1" dirty="0" err="1" smtClean="0">
                <a:latin typeface="Times New Roman" pitchFamily="18" charset="0"/>
                <a:cs typeface="Times New Roman" pitchFamily="18" charset="0"/>
              </a:rPr>
              <a:t>земля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наділ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, моя земля –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домівка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Батьківщина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300" b="1" i="1" dirty="0" err="1" smtClean="0">
                <a:latin typeface="Times New Roman" pitchFamily="18" charset="0"/>
                <a:cs typeface="Times New Roman" pitchFamily="18" charset="0"/>
              </a:rPr>
              <a:t>важкий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„вага,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тягар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основне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важкий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(характер),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важкий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(шлях),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важка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) 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под.</a:t>
            </a:r>
          </a:p>
          <a:p>
            <a:pPr marL="0" lvl="0" indent="361950" algn="just">
              <a:buNone/>
            </a:pP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Омонімія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синонімія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інше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слова до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361950" algn="just">
              <a:buNone/>
            </a:pP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Омоніми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– слова,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однакові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за формами,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значеннями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бал 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вечір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b="1" i="1" dirty="0" err="1" smtClean="0">
                <a:latin typeface="Times New Roman" pitchFamily="18" charset="0"/>
                <a:cs typeface="Times New Roman" pitchFamily="18" charset="0"/>
              </a:rPr>
              <a:t>бал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одиниця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виміру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buNone/>
            </a:pP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Синоніми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– слова,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подібні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однакові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значенням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формами, –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зворотне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зображення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говорити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балакати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казати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гомоніти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верзти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2051719" cy="63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476672"/>
            <a:ext cx="6552728" cy="619268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Залежно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лексиці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виділяються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а) слова	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звичайні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загальновживані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повсякчас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користуються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слова (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неологізми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в) 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застарілі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 слова (</a:t>
            </a:r>
            <a:r>
              <a:rPr lang="ru-RU" sz="3600" b="1" i="1" dirty="0" err="1" smtClean="0">
                <a:latin typeface="Times New Roman" pitchFamily="18" charset="0"/>
                <a:cs typeface="Times New Roman" pitchFamily="18" charset="0"/>
              </a:rPr>
              <a:t>архаїзми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3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6672"/>
            <a:ext cx="2051719" cy="6381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072494" cy="692696"/>
          </a:xfrm>
        </p:spPr>
        <p:txBody>
          <a:bodyPr>
            <a:normAutofit/>
          </a:bodyPr>
          <a:lstStyle/>
          <a:p>
            <a:r>
              <a:rPr lang="ru-RU" sz="36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Практичні</a:t>
            </a:r>
            <a:r>
              <a:rPr lang="ru-RU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endParaRPr lang="ru-RU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6696744" cy="5400600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Відредагувати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уникаючи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тавтології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(плеоназму).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	Зерно проса добре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зберігається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тому зерно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особливе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державного резерву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продуктів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того, зерно проса широко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застосовують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страхову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культуру на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випадок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пересівів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загиблих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озимих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ранніх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ярих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південного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степу.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пожнивних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посівах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просо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забезпечує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тваринництво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зеленими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кормами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тим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самим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зростає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земельних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угідь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господарств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Можливість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пізніх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сівби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проса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рослинам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продуктивно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використати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літні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опади. Зерно проса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менше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культури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потерпає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хвороб 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шкідників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стійке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вилягання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Просо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відіграє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позитивну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роль як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попередник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сівозміні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Тому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недооцінка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проса, на нашу думку,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помилкова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620688"/>
            <a:ext cx="2051719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143932" cy="908720"/>
          </a:xfrm>
        </p:spPr>
        <p:txBody>
          <a:bodyPr>
            <a:normAutofit/>
          </a:bodyPr>
          <a:lstStyle/>
          <a:p>
            <a:pPr indent="361950"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слів-паронімів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836712"/>
            <a:ext cx="6089900" cy="6189557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Задача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двобічний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двосторонній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викликати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спричиняти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гривня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гривна, </a:t>
            </a:r>
          </a:p>
          <a:p>
            <a:pPr marL="0" indent="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уява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факт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фактаж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фактор,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1905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особистий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особовий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1905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кампанія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компанія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1905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тактовний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тактичний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1905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позичати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запозичати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indent="19050">
              <a:buNone/>
            </a:pP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ділянка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дільниця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836712"/>
            <a:ext cx="2051719" cy="6021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929618" cy="1417638"/>
          </a:xfrm>
        </p:spPr>
        <p:txBody>
          <a:bodyPr>
            <a:noAutofit/>
          </a:bodyPr>
          <a:lstStyle/>
          <a:p>
            <a:pPr indent="361950" algn="just"/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значенні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340768"/>
            <a:ext cx="7872410" cy="5231504"/>
          </a:xfrm>
        </p:spPr>
        <p:txBody>
          <a:bodyPr>
            <a:normAutofit lnSpcReduction="10000"/>
          </a:bodyPr>
          <a:lstStyle/>
          <a:p>
            <a:pPr marL="0" indent="361950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ротяг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протязі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ірно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правильно;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микати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включати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иглядати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вигляд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ійськовий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воєнний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ругий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інший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дресат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адресант;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3619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араз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нині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1950"/>
            <a:endParaRPr lang="ru-RU" dirty="0"/>
          </a:p>
        </p:txBody>
      </p:sp>
      <p:pic>
        <p:nvPicPr>
          <p:cNvPr id="6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1196752"/>
            <a:ext cx="2051719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-142900"/>
            <a:ext cx="7786742" cy="1428736"/>
          </a:xfrm>
        </p:spPr>
        <p:txBody>
          <a:bodyPr>
            <a:normAutofit/>
          </a:bodyPr>
          <a:lstStyle/>
          <a:p>
            <a:pPr indent="361950"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4.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Замінити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одним –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двома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словами,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скориставшись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довідкою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42985"/>
            <a:ext cx="6768752" cy="4446256"/>
          </a:xfrm>
        </p:spPr>
        <p:txBody>
          <a:bodyPr>
            <a:noAutofit/>
          </a:bodyPr>
          <a:lstStyle/>
          <a:p>
            <a:pPr marL="0" lvl="0" indent="361950" algn="just">
              <a:buNone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загальної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економічної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процеси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пов’язані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станом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діяльністю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господарських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суб’єктів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Економічна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економіку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цілісну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систему.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Природні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багатства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напівфабрикати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праця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Поступальний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взаємопов’язаний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взаємообумовлений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науки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навколишнього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інтересах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матеріального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Кооперація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заснована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поділі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відсутності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машин.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Докорінне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якісне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продуктивних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сил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фундаментальних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законів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природи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оволодіння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ними,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перетворення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науки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безпосередню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продуктивну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силу.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/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науково-технічних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економічних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виробничого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/>
            <a:r>
              <a:rPr lang="ru-RU" sz="1600" b="1" i="1" dirty="0" err="1">
                <a:latin typeface="Times New Roman" pitchFamily="18" charset="0"/>
                <a:cs typeface="Times New Roman" pitchFamily="18" charset="0"/>
              </a:rPr>
              <a:t>Довідка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Мануфактура,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мікроекономіка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„ноу-хау”,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предмети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науково-технічний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прогрес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макроекономіка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науково-технічна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революція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61950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1052736"/>
            <a:ext cx="2051719" cy="5805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0"/>
            <a:ext cx="5832648" cy="1196752"/>
          </a:xfrm>
        </p:spPr>
        <p:txBody>
          <a:bodyPr>
            <a:noAutofit/>
          </a:bodyPr>
          <a:lstStyle/>
          <a:p>
            <a:r>
              <a:rPr lang="en-US" sz="72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7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268760"/>
            <a:ext cx="6777386" cy="54006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lvl="0" indent="361950" algn="just">
              <a:buFont typeface="+mj-lt"/>
              <a:buAutoNum type="arabicPeriod"/>
            </a:pP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лексика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корінна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чужомовна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buFont typeface="+mj-lt"/>
              <a:buAutoNum type="arabicPeriod"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Склад лексики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активністю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вживання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сучасності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268760"/>
            <a:ext cx="2051719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00042"/>
            <a:ext cx="6347048" cy="696710"/>
          </a:xfrm>
        </p:spPr>
        <p:txBody>
          <a:bodyPr>
            <a:noAutofit/>
          </a:bodyPr>
          <a:lstStyle/>
          <a:p>
            <a:pPr indent="361950"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5. До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поданих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іншомовного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дібрати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українські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відповідники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Ввести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них (на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у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412776"/>
            <a:ext cx="6563072" cy="4938791"/>
          </a:xfrm>
        </p:spPr>
        <p:txBody>
          <a:bodyPr>
            <a:normAutofit fontScale="92500" lnSpcReduction="20000"/>
          </a:bodyPr>
          <a:lstStyle/>
          <a:p>
            <a:pPr marL="0" indent="361950" algn="just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Абсолютний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автентичний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аномалія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гарантія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генератор, департамент,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дефіцит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диференціація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діагностика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домінуючий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екстремальний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імпульс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інвестиція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колапс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компактний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компенсація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конвектор, конденсатор, консенсус,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моніторинг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перманентний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прерогатива,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пріоритет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реєстрація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резистентність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рентабельний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симптом, табу, трансформатор,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фундатор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2051719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71422"/>
            <a:ext cx="6448230" cy="765290"/>
          </a:xfrm>
        </p:spPr>
        <p:txBody>
          <a:bodyPr>
            <a:noAutofit/>
          </a:bodyPr>
          <a:lstStyle/>
          <a:p>
            <a:pPr indent="361950" algn="just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Розкрити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дужки, обрати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потрібний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слововживання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аргументувати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836712"/>
            <a:ext cx="6912768" cy="4903673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Іноземні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агропромисловий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комплекс (АПК)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обмеженості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внутрішніх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(самим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привабливим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привабливим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матеріально-технічного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об’єм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обсяг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залишаються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вкрай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низькими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недостатніми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цілого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ряду,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цілої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низки)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чинників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нестабільність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політичної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законодавчої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бази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низька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інвестиційна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привабливість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агропромислового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комплексу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інвесторів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Зрозуміло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країна-інвестор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у першу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чергу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піклується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дбає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про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інтереси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іноземна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допомога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певному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розумінні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послаблення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партнера,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одержує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Проте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світового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досвіду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одержують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іноземну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вагомі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ефективні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наявності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тому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подальшого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залучення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агропромисловий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комплекс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ефективного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розробка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відповідного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механізму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реалізації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невідкладними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(задачами,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завданнями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вимагають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негайного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розв’язання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Таким чином,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низьких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повільних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темпів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об’ємів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обсягів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іноземного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недостатнього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віддачі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АПК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зростаючого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щораз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більшого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дефіциту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зниження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покриття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надалі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актуальним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361950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688"/>
            <a:ext cx="2051719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687" y="0"/>
            <a:ext cx="7380541" cy="1143000"/>
          </a:xfrm>
        </p:spPr>
        <p:txBody>
          <a:bodyPr>
            <a:noAutofit/>
          </a:bodyPr>
          <a:lstStyle/>
          <a:p>
            <a:pPr indent="361950" algn="just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7. Обрати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правильний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варіант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слововживання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Перевірити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словником.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словами (на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скласти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п’ять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6840760" cy="4182453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протязі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довга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командировка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тривале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відрядження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підписка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журнали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йде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підписка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газети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журнали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триває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по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зведенню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рад – за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інформацією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відомостями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вчених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рад,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самий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популярний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популярний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керманич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керуючий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колективу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співпадіння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збіг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обставин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поощряти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робітників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заохочувати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працівників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готель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побутовими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зручностями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готель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побутовими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вигодами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виговор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працівникові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догана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працівникові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комфортна мебель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комфортабельні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меблі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двобічні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переговори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двосторонні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перемовини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напрям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аспіранта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аспіранта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/>
            <a:endParaRPr lang="ru-RU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1268760"/>
            <a:ext cx="2051719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Autofit/>
          </a:bodyPr>
          <a:lstStyle/>
          <a:p>
            <a:pPr indent="361950"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8.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Замінити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подані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відповідними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словами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6552728" cy="4824536"/>
          </a:xfrm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Адекватний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альтернативний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афіша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дискусія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дистанція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ілюзорний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конкурс,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мемуари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реалізувати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рекомендувати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примітивний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протестувати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фінішувати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1950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1556792"/>
            <a:ext cx="2051719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</p:spPr>
        <p:txBody>
          <a:bodyPr>
            <a:noAutofit/>
          </a:bodyPr>
          <a:lstStyle/>
          <a:p>
            <a:pPr indent="361950" algn="just"/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9.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Пояснити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семантичні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відмінності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словами-паронімами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1268760"/>
            <a:ext cx="5040560" cy="4886003"/>
          </a:xfrm>
        </p:spPr>
        <p:txBody>
          <a:bodyPr numCol="1">
            <a:noAutofit/>
          </a:bodyPr>
          <a:lstStyle/>
          <a:p>
            <a:pPr>
              <a:buNone/>
            </a:pPr>
            <a:r>
              <a:rPr lang="ru-RU" sz="2800" dirty="0"/>
              <a:t>Вклад – </a:t>
            </a:r>
            <a:r>
              <a:rPr lang="ru-RU" sz="2800" dirty="0" err="1"/>
              <a:t>внесок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 err="1"/>
              <a:t>а</a:t>
            </a:r>
            <a:r>
              <a:rPr lang="ru-RU" sz="2800" dirty="0" err="1" smtClean="0"/>
              <a:t>грарний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агрономічний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 err="1"/>
              <a:t>г</a:t>
            </a:r>
            <a:r>
              <a:rPr lang="ru-RU" sz="2800" dirty="0" err="1" smtClean="0"/>
              <a:t>ірський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гористий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 err="1"/>
              <a:t>д</a:t>
            </a:r>
            <a:r>
              <a:rPr lang="ru-RU" sz="2800" dirty="0" err="1" smtClean="0"/>
              <a:t>ілянка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дільниця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 err="1"/>
              <a:t>з</a:t>
            </a:r>
            <a:r>
              <a:rPr lang="ru-RU" sz="2800" dirty="0" err="1" smtClean="0"/>
              <a:t>апитання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питання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 err="1"/>
              <a:t>м</a:t>
            </a:r>
            <a:r>
              <a:rPr lang="ru-RU" sz="2800" dirty="0" err="1" smtClean="0"/>
              <a:t>еханізований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механічний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 err="1"/>
              <a:t>н</a:t>
            </a:r>
            <a:r>
              <a:rPr lang="ru-RU" sz="2800" dirty="0" err="1" smtClean="0"/>
              <a:t>апрям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напрямок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 err="1"/>
              <a:t>о</a:t>
            </a:r>
            <a:r>
              <a:rPr lang="ru-RU" sz="2800" dirty="0" err="1" smtClean="0"/>
              <a:t>собистий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особовий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 err="1"/>
              <a:t>п</a:t>
            </a:r>
            <a:r>
              <a:rPr lang="ru-RU" sz="2800" dirty="0" err="1" smtClean="0"/>
              <a:t>оказник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покажчик</a:t>
            </a:r>
            <a:r>
              <a:rPr lang="ru-RU" sz="2800" dirty="0"/>
              <a:t>, </a:t>
            </a:r>
          </a:p>
          <a:p>
            <a:pPr>
              <a:buNone/>
            </a:pPr>
            <a:r>
              <a:rPr lang="ru-RU" sz="2800" dirty="0" err="1"/>
              <a:t>с</a:t>
            </a:r>
            <a:r>
              <a:rPr lang="ru-RU" sz="2800" dirty="0" err="1" smtClean="0"/>
              <a:t>уворий</a:t>
            </a:r>
            <a:r>
              <a:rPr lang="ru-RU" sz="2800" dirty="0" smtClean="0"/>
              <a:t> </a:t>
            </a:r>
            <a:r>
              <a:rPr lang="ru-RU" sz="2800" dirty="0"/>
              <a:t>– </a:t>
            </a:r>
            <a:r>
              <a:rPr lang="ru-RU" sz="2800" dirty="0" err="1"/>
              <a:t>суровий</a:t>
            </a:r>
            <a:r>
              <a:rPr lang="ru-RU" sz="2800" dirty="0"/>
              <a:t>.</a:t>
            </a:r>
          </a:p>
        </p:txBody>
      </p:sp>
      <p:pic>
        <p:nvPicPr>
          <p:cNvPr id="6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1340768"/>
            <a:ext cx="2051719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6491064" cy="980728"/>
          </a:xfrm>
        </p:spPr>
        <p:txBody>
          <a:bodyPr>
            <a:normAutofit/>
          </a:bodyPr>
          <a:lstStyle/>
          <a:p>
            <a:pPr indent="361950"/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en-US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самоперевірки</a:t>
            </a:r>
            <a:endParaRPr lang="ru-RU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36712"/>
            <a:ext cx="6377362" cy="5289451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lvl="0" indent="361950" algn="just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Охарактеризувати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українську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лексику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основою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лексики?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активної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лексики.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пасивної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лексики?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buFont typeface="+mj-lt"/>
              <a:buAutoNum type="arabicPeriod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сферу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синонімів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омонімів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антонімів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lvl="0" indent="361950" algn="just">
              <a:buFont typeface="+mj-lt"/>
              <a:buAutoNum type="arabicPeriod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називаються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багатозначними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361950" algn="just">
              <a:buFont typeface="+mj-lt"/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620688"/>
            <a:ext cx="2051719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0"/>
            <a:ext cx="7704856" cy="616530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uk-UA" sz="115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115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115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3" descr="C:\Users\Администратор\Desktop\Vyshyvanka-zhinocha-06V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56791"/>
          </a:xfrm>
          <a:prstGeom prst="rect">
            <a:avLst/>
          </a:prstGeom>
          <a:noFill/>
        </p:spPr>
      </p:pic>
      <p:pic>
        <p:nvPicPr>
          <p:cNvPr id="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0"/>
            <a:ext cx="1584176" cy="15086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124744"/>
            <a:ext cx="6840760" cy="547260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Ботвина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Н.В.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Офіційно-діловий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К. : Артек, 1998.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Мацюк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Каравела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Л.І. Культура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К. : ВЦ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2007.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Онуфрієнко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Г.С.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алгоритмічними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приписами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2-ге вид.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та доп.  К. : Центр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л-ри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2009. 392 с.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Селігей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П.О.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Науковець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2012. № 4. С.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18 – 28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Семеног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О.М. Культура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2010.  213 с.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Практикум. К. : ВЦ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2009.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Шевчук С.В.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.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Алерта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Ярема С. На теми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2002. 44 с.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10.  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Гінзбург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М.Д.	Десять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стилю,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зведені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систему //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Стандартизація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сертифікація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2004.  № 2.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Жайворонок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В.В.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. 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школа, 2006.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Коваль А.П.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Структура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тексту. К., 1970.</a:t>
            </a:r>
          </a:p>
          <a:p>
            <a:pPr marL="0" indent="36195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Михайлова О.Т.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Лексичні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2000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1300" dirty="0"/>
          </a:p>
          <a:p>
            <a:pPr>
              <a:buFont typeface="Wingdings" pitchFamily="2" charset="2"/>
              <a:buChar char="Ø"/>
            </a:pPr>
            <a:endParaRPr lang="ru-RU" sz="1300" dirty="0"/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6491064" cy="1417638"/>
          </a:xfrm>
        </p:spPr>
        <p:txBody>
          <a:bodyPr>
            <a:noAutofit/>
          </a:bodyPr>
          <a:lstStyle/>
          <a:p>
            <a:r>
              <a:rPr lang="uk-UA" sz="5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5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24744"/>
            <a:ext cx="2051719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6912768" cy="4824536"/>
          </a:xfrm>
          <a:solidFill>
            <a:srgbClr val="FFFF00"/>
          </a:solidFill>
        </p:spPr>
        <p:txBody>
          <a:bodyPr>
            <a:normAutofit fontScale="92500"/>
          </a:bodyPr>
          <a:lstStyle/>
          <a:p>
            <a:pPr marL="0" indent="361950" algn="just">
              <a:buNone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вживаються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словниковий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склад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лексику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грецького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lexis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слово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1950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одиниця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лексики –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слово.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Лексикологія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грецького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lexikos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словниковий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logos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науки про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якому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лексика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грецького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lexis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слово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словниковий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склад.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715304" cy="1143000"/>
          </a:xfrm>
        </p:spPr>
        <p:txBody>
          <a:bodyPr>
            <a:noAutofit/>
          </a:bodyPr>
          <a:lstStyle/>
          <a:p>
            <a:pPr lvl="0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лексика 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корінна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чужомовна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1772816"/>
            <a:ext cx="2051719" cy="5085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858180" cy="1484784"/>
          </a:xfrm>
        </p:spPr>
        <p:txBody>
          <a:bodyPr>
            <a:noAutofit/>
          </a:bodyPr>
          <a:lstStyle/>
          <a:p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Основний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словниковий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фонд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пласти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слов’янських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6624736" cy="518457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lvl="1" indent="361950" algn="just">
              <a:buNone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Спільноіндоєвропейська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лексика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(до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XX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ст.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до н.е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батько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матір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сестра,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вовк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бути,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жити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їсти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1950" algn="just">
              <a:buNone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Праслов’янські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XX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ст. до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н.е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ст. н.е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коса,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сніп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жито,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віл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корова,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ловити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1950" algn="just">
              <a:buNone/>
            </a:pP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Спільносхіднослов’янська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лексика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н.е.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XIV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н.е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весна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дім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плуг, мед, дерево,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вівця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їхати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i="1" dirty="0" err="1">
                <a:latin typeface="Times New Roman" pitchFamily="18" charset="0"/>
                <a:cs typeface="Times New Roman" pitchFamily="18" charset="0"/>
              </a:rPr>
              <a:t>довгий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marL="0" lvl="1" indent="361950" algn="just">
              <a:buNone/>
            </a:pP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українські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слова.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пролісок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гай,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мрія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сіяч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бандура,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хурделиця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кисень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водень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зволікати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зайвий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байдужий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примхи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перекотиполе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1340768"/>
            <a:ext cx="2051719" cy="5517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6552728" cy="590465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lvl="1" indent="361950" algn="just">
              <a:buNone/>
            </a:pPr>
            <a:r>
              <a:rPr lang="ru-RU" sz="2100" b="1" dirty="0" err="1" smtClean="0">
                <a:latin typeface="Times New Roman" pitchFamily="18" charset="0"/>
                <a:cs typeface="Times New Roman" pitchFamily="18" charset="0"/>
              </a:rPr>
              <a:t>Запозичена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лексика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становить у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складі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чималу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засвідчує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цивілізованих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запозичення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слов’янських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uk-UA" sz="2100" dirty="0" smtClean="0">
                <a:latin typeface="Times New Roman" pitchFamily="18" charset="0"/>
                <a:cs typeface="Times New Roman" pitchFamily="18" charset="0"/>
              </a:rPr>
              <a:t>, таких як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lvl="2" indent="361950"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білоруської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розкішний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обридати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нащадок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польської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перешкода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недолугий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дощенту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обіцяти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цікавий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гасло,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міць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шлюб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раптом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принаймні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чеської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брама,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огида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ярка,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паркан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влада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/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en-US" sz="2100" dirty="0" err="1" smtClean="0">
                <a:latin typeface="Times New Roman" pitchFamily="18" charset="0"/>
                <a:cs typeface="Times New Roman" pitchFamily="18" charset="0"/>
              </a:rPr>
              <a:t>сербської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100" i="1" dirty="0" err="1" smtClean="0">
                <a:latin typeface="Times New Roman" pitchFamily="18" charset="0"/>
                <a:cs typeface="Times New Roman" pitchFamily="18" charset="0"/>
              </a:rPr>
              <a:t>хлопець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uk-UA" sz="21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/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болгарської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храм, глава,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владика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i="1" dirty="0" err="1" smtClean="0">
                <a:latin typeface="Times New Roman" pitchFamily="18" charset="0"/>
                <a:cs typeface="Times New Roman" pitchFamily="18" charset="0"/>
              </a:rPr>
              <a:t>сотворити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1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2" indent="361950" algn="just">
              <a:buNone/>
            </a:pP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Решту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лексики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більш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пізні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запозичення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мертвих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класичних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давньогрецької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латини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старослов’янської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2" indent="361950"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548680"/>
            <a:ext cx="2051719" cy="630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6552728" cy="590465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lvl="2" indent="36195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лексиці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посідають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старослов’янські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слова.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Старослов’янська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релігійну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набула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поширення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Київській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Русі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Вона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помітно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збагатила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давньоруську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писемну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Проникали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старослов’янські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суфікси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префікси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живу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народу.</a:t>
            </a:r>
          </a:p>
          <a:p>
            <a:pPr marL="0" lvl="2" indent="3619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старослов’янізмів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належать,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слова, як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здрастуй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храм, вождь,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єдиний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зело, перст,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суєта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548680"/>
            <a:ext cx="2051719" cy="630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6552728" cy="5904656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сучасній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українській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чимало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префіксами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суфіксами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старослов’янського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створювалися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створюються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слова.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поширеними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префіксами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воз-,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-, пред-,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возвеличити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воздвигати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возз’єднаний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прегарний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предовгий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пребагатий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предтеча,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представник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пред’явлений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соратник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1950" algn="just">
              <a:buNone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Найбільш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поширеними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суфіксами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</a:rPr>
              <a:t>тель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ств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(о), -та(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), -ин(я), -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учитель,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вихователь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визволитель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багатство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братерство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глашатай,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гординя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195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2" indent="361950"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548680"/>
            <a:ext cx="2051719" cy="630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20688"/>
            <a:ext cx="6552728" cy="5832648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0" indent="36195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радянських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лексики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ввійшло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русизмів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вводилися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адаптування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1950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Останнім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часом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лексичний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склад активно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поповнюється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запозиченнями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англійської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внутрішньомовних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творяться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існуючих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2" indent="361950" algn="just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Vyshyvanka-zhinocha-06V55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1" y="620688"/>
            <a:ext cx="2051719" cy="6237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2170</TotalTime>
  <Words>2060</Words>
  <Application>Microsoft Office PowerPoint</Application>
  <PresentationFormat>Экран (4:3)</PresentationFormat>
  <Paragraphs>125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План</vt:lpstr>
      <vt:lpstr>Література</vt:lpstr>
      <vt:lpstr>1. Українська лексика з погляду її походження та розвитку (корінна та чужомовна)</vt:lpstr>
      <vt:lpstr>Основний словниковий фонд української мови містить 4 пласти слов’янських слів:</vt:lpstr>
      <vt:lpstr>Слайд 6</vt:lpstr>
      <vt:lpstr>Слайд 7</vt:lpstr>
      <vt:lpstr>Слайд 8</vt:lpstr>
      <vt:lpstr>Слайд 9</vt:lpstr>
      <vt:lpstr>Слайд 10</vt:lpstr>
      <vt:lpstr>Слайд 11</vt:lpstr>
      <vt:lpstr>Короткі відомості про пряме і переносне значення слова</vt:lpstr>
      <vt:lpstr>Слайд 13</vt:lpstr>
      <vt:lpstr>Слайд 14</vt:lpstr>
      <vt:lpstr>Слайд 15</vt:lpstr>
      <vt:lpstr>Практичні завдання</vt:lpstr>
      <vt:lpstr>Завдання 2. Пояснити значення слів-паронімів.</vt:lpstr>
      <vt:lpstr>Завдання 3. Пояснити відмінність у значенні поданих слів.</vt:lpstr>
      <vt:lpstr>Завдання 4. Замінити подані речення одним – двома словами, скориставшись довідкою.</vt:lpstr>
      <vt:lpstr>Завдання 5. До поданих слів іншомовного походження дібрати українські відповідники. Ввести кілька з них (на вибір) у речення.</vt:lpstr>
      <vt:lpstr>Завдання 6. Розкрити дужки, обрати потрібний варіант слововживання. Відповідь аргументувати.</vt:lpstr>
      <vt:lpstr>Завдання 7. Обрати правильний варіант слововживання. Перевірити за словником. Зі словами (на вибір) скласти п’ять речень.</vt:lpstr>
      <vt:lpstr>Завдання 8. Замінити подані слова відповідними словами української мови.</vt:lpstr>
      <vt:lpstr>Завдання 9. Пояснити семантичні відмінності між словами-паронімами.</vt:lpstr>
      <vt:lpstr>Запитання для самоперевірки</vt:lpstr>
      <vt:lpstr>Слайд 26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</dc:title>
  <dc:creator>User</dc:creator>
  <cp:lastModifiedBy>Администратор</cp:lastModifiedBy>
  <cp:revision>74</cp:revision>
  <dcterms:created xsi:type="dcterms:W3CDTF">2021-09-25T06:15:14Z</dcterms:created>
  <dcterms:modified xsi:type="dcterms:W3CDTF">2024-02-13T19:31:07Z</dcterms:modified>
</cp:coreProperties>
</file>